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93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9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4" r:id="rId3"/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40a0405e0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40a0405e0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28a6a644a_2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28a6a644a_2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28a6a644a_2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28a6a644a_2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28a6a644a_2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28a6a644a_2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28a6a644a_2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28a6a644a_2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1dc58227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1dc58227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28a6a644a_2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28a6a644a_2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28f4fe9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28f4fe9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1dc58227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1dc58227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28f4fe9e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28f4fe9e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1dc58227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1dc58227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22ba0fbbe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22ba0fbbe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28f4fe9e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28f4fe9e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28f4fe9e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28f4fe9e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1dc58227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1dc58227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4d2c964c4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4d2c964c4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d2c964c4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d2c964c4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4cb8c89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4cb8c89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4cb8c896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4cb8c896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4cb8c896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4cb8c896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4cb8c8963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54cb8c8963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54cb8c8963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54cb8c896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1dc58227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1dc58227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54cb8c896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54cb8c896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543f59d9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543f59d9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43f59d93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43f59d93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543f59d93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543f59d93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51dc582273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51dc58227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4d2c964c4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4d2c964c4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4cb8c896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4cb8c896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cb8c896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cb8c896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4d2c964c4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4d2c964c4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51dc58227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51dc58227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28a6a644a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28a6a644a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54730f65a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54730f65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1dc582273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1dc582273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548173c53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548173c53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8173c53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8173c53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51dc582273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51dc582273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55b8a8b9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55b8a8b9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5b8a8b91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5b8a8b91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51dc58227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51dc58227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555e217eb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555e217eb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555e217e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555e217e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28a6a644a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28a6a644a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51dc582273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51dc582273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55f280add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55f280ad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55f280add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55f280add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51dc582273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51dc582273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5f280add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55f280add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55f280add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55f280add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548173c53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548173c53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57ce885b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57ce885b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57ce885b1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57ce885b1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51dc582273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51dc582273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28a6a644a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28a6a644a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57ce885b13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57ce885b13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57f89ae5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57f89ae5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51dc582273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51dc582273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7ce885b13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57ce885b13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5809800c4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5809800c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51dc582273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51dc582273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56918e58d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56918e58d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1dc582273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51dc582273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56918e58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56918e58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56918e58d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56918e58d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28a6a644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28a6a644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5823cc8a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5823cc8a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5823cc8a6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5823cc8a6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548173c53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548173c53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548173c53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548173c53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548173c53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548173c53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51dc582273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51dc582273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5823cc8a6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5823cc8a6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51dc582273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51dc582273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5823cc8a6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5823cc8a6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51dc582273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51dc582273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dd514034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dd514034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58f4245f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58f4245f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51dc582273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51dc582273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58f4245f2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58f4245f2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51dc582273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51dc582273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58f4245f2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58f4245f2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51dc582273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51dc582273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5147235c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5147235c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5147235cf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5147235cf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51dc582273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51dc582273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59275334f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59275334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063826a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063826a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51dc582273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51dc582273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51dc582273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51dc582273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515ca90e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515ca90e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51dc582273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51dc582273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23417" y="1489150"/>
            <a:ext cx="17041200" cy="4105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23400" y="5668250"/>
            <a:ext cx="17041200" cy="158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623400" y="2212250"/>
            <a:ext cx="17041200" cy="3927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623400" y="6304450"/>
            <a:ext cx="17041200" cy="2601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ctr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ctr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ctr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ctr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ctr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ctr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ctr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ctr">
              <a:spcBef>
                <a:spcPts val="3200"/>
              </a:spcBef>
              <a:spcAft>
                <a:spcPts val="320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/>
          <p:nvPr/>
        </p:nvSpPr>
        <p:spPr>
          <a:xfrm flipH="1">
            <a:off x="0" y="0"/>
            <a:ext cx="18288000" cy="1353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53550" lIns="53550" spcFirstLastPara="1" rIns="53550" wrap="square" tIns="5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" name="Google Shape;53;p14"/>
          <p:cNvSpPr/>
          <p:nvPr/>
        </p:nvSpPr>
        <p:spPr>
          <a:xfrm>
            <a:off x="0" y="3454850"/>
            <a:ext cx="18288000" cy="1980000"/>
          </a:xfrm>
          <a:prstGeom prst="rect">
            <a:avLst/>
          </a:prstGeom>
          <a:solidFill>
            <a:srgbClr val="FFFFFF">
              <a:alpha val="7333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4"/>
          <p:cNvSpPr/>
          <p:nvPr/>
        </p:nvSpPr>
        <p:spPr>
          <a:xfrm>
            <a:off x="16209200" y="100181"/>
            <a:ext cx="1815000" cy="6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550" lIns="53550" spcFirstLastPara="1" rIns="53550" wrap="square" tIns="53550">
            <a:no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E8E8E8"/>
              </a:buClr>
              <a:buFont typeface="Helvetica Neue"/>
              <a:buNone/>
            </a:pPr>
            <a:r>
              <a:rPr lang="en-GB" sz="1000"/>
              <a:t>z</a:t>
            </a:r>
            <a:endParaRPr sz="1000"/>
          </a:p>
        </p:txBody>
      </p:sp>
      <p:sp>
        <p:nvSpPr>
          <p:cNvPr id="55" name="Google Shape;55;p14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Font typeface="Helvetica Neue"/>
              <a:buNone/>
              <a:defRPr b="1" i="0" sz="7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1778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3556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508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6858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8636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0414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1938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3716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llenge">
  <p:cSld name="Slide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0000">
              <a:alpha val="66670"/>
            </a:srgbClr>
          </a:solidFill>
          <a:ln>
            <a:noFill/>
          </a:ln>
        </p:spPr>
        <p:txBody>
          <a:bodyPr anchorCtr="0" anchor="ctr" bIns="53550" lIns="53550" spcFirstLastPara="1" rIns="53550" wrap="square" tIns="5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" name="Google Shape;58;p15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1778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3556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508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6858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8636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0414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1938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3716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571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Char char="●"/>
              <a:defRPr b="0" i="0" sz="5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533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○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5334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■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5334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●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5334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○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5334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■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5334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●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5334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○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5334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■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951861" y="9764613"/>
            <a:ext cx="3708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550" lIns="53550" spcFirstLastPara="1" rIns="53550" wrap="square" tIns="535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5"/>
          <p:cNvSpPr/>
          <p:nvPr/>
        </p:nvSpPr>
        <p:spPr>
          <a:xfrm>
            <a:off x="0" y="9840825"/>
            <a:ext cx="18288000" cy="51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&lt;&lt; QUIET SPACE FOR FOOTER BAR &gt;&gt;</a:t>
            </a:r>
            <a:endParaRPr b="1"/>
          </a:p>
        </p:txBody>
      </p:sp>
      <p:pic>
        <p:nvPicPr>
          <p:cNvPr id="62" name="Google Shape;6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955050" y="321350"/>
            <a:ext cx="2945374" cy="2610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llenge 1">
  <p:cSld name="Slide_1_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0000">
              <a:alpha val="66670"/>
            </a:srgbClr>
          </a:solidFill>
          <a:ln>
            <a:noFill/>
          </a:ln>
        </p:spPr>
        <p:txBody>
          <a:bodyPr anchorCtr="0" anchor="ctr" bIns="53550" lIns="53550" spcFirstLastPara="1" rIns="53550" wrap="square" tIns="5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1778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3556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508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6858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8636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0414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1938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3716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571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Char char="●"/>
              <a:defRPr b="0" i="0" sz="5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533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○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5334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■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5334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●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5334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○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5334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■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5334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●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5334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○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5334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■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951861" y="9764613"/>
            <a:ext cx="3708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550" lIns="53550" spcFirstLastPara="1" rIns="53550" wrap="square" tIns="535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6"/>
          <p:cNvSpPr/>
          <p:nvPr/>
        </p:nvSpPr>
        <p:spPr>
          <a:xfrm>
            <a:off x="0" y="9840825"/>
            <a:ext cx="18288000" cy="51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&lt;&lt; QUIET SPACE FOR FOOTER BAR &gt;&gt;</a:t>
            </a:r>
            <a:endParaRPr b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Build Slide">
  <p:cSld name="Slide_1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0000">
              <a:alpha val="66670"/>
            </a:srgbClr>
          </a:solidFill>
          <a:ln>
            <a:noFill/>
          </a:ln>
        </p:spPr>
        <p:txBody>
          <a:bodyPr anchorCtr="0" anchor="ctr" bIns="53550" lIns="53550" spcFirstLastPara="1" rIns="53550" wrap="square" tIns="5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Google Shape;71;p17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1778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3556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508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6858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8636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0414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1938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3716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i="0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951861" y="9764613"/>
            <a:ext cx="3708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550" lIns="53550" spcFirstLastPara="1" rIns="53550" wrap="square" tIns="535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7"/>
          <p:cNvSpPr/>
          <p:nvPr/>
        </p:nvSpPr>
        <p:spPr>
          <a:xfrm>
            <a:off x="0" y="9840825"/>
            <a:ext cx="18288000" cy="51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&lt;&lt; QUIET SPACE FOR FOOTER BAR &gt;&gt;</a:t>
            </a:r>
            <a:endParaRPr b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Talking Head">
  <p:cSld name="CUSTOM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gradFill>
            <a:gsLst>
              <a:gs pos="0">
                <a:srgbClr val="FFFFFF"/>
              </a:gs>
              <a:gs pos="50000">
                <a:srgbClr val="FFFFFF"/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623400" y="4301700"/>
            <a:ext cx="17041200" cy="168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>
              <a:spcBef>
                <a:spcPts val="3200"/>
              </a:spcBef>
              <a:spcAft>
                <a:spcPts val="320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623400" y="2304950"/>
            <a:ext cx="79998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9664800" y="2304950"/>
            <a:ext cx="79998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623400" y="1111200"/>
            <a:ext cx="5616000" cy="1511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623400" y="2779200"/>
            <a:ext cx="5616000" cy="635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980500" y="900300"/>
            <a:ext cx="12735600" cy="8181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9144000" y="-250"/>
            <a:ext cx="91440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531000" y="2466350"/>
            <a:ext cx="8090400" cy="2964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1pPr>
            <a:lvl2pPr lvl="1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2pPr>
            <a:lvl3pPr lvl="2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3pPr>
            <a:lvl4pPr lvl="3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4pPr>
            <a:lvl5pPr lvl="4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5pPr>
            <a:lvl6pPr lvl="5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6pPr>
            <a:lvl7pPr lvl="6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7pPr>
            <a:lvl8pPr lvl="7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8pPr>
            <a:lvl9pPr lvl="8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531000" y="5606150"/>
            <a:ext cx="8090400" cy="247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9879000" y="1448150"/>
            <a:ext cx="7674000" cy="7390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>
              <a:spcBef>
                <a:spcPts val="3200"/>
              </a:spcBef>
              <a:spcAft>
                <a:spcPts val="320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623400" y="8461150"/>
            <a:ext cx="11997600" cy="1210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Char char="●"/>
              <a:defRPr sz="3600">
                <a:solidFill>
                  <a:schemeClr val="dk2"/>
                </a:solidFill>
              </a:defRPr>
            </a:lvl1pPr>
            <a:lvl2pPr indent="-406400" lvl="1" marL="914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2pPr>
            <a:lvl3pPr indent="-406400" lvl="2" marL="13716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3pPr>
            <a:lvl4pPr indent="-406400" lvl="3" marL="18288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4pPr>
            <a:lvl5pPr indent="-406400" lvl="4" marL="22860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5pPr>
            <a:lvl6pPr indent="-406400" lvl="5" marL="27432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6pPr>
            <a:lvl7pPr indent="-406400" lvl="6" marL="3200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7pPr>
            <a:lvl8pPr indent="-406400" lvl="7" marL="36576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8pPr>
            <a:lvl9pPr indent="-406400" lvl="8" marL="411480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r">
              <a:buNone/>
              <a:defRPr sz="2000">
                <a:solidFill>
                  <a:schemeClr val="dk2"/>
                </a:solidFill>
              </a:defRPr>
            </a:lvl1pPr>
            <a:lvl2pPr lvl="1" algn="r">
              <a:buNone/>
              <a:defRPr sz="2000">
                <a:solidFill>
                  <a:schemeClr val="dk2"/>
                </a:solidFill>
              </a:defRPr>
            </a:lvl2pPr>
            <a:lvl3pPr lvl="2" algn="r">
              <a:buNone/>
              <a:defRPr sz="2000">
                <a:solidFill>
                  <a:schemeClr val="dk2"/>
                </a:solidFill>
              </a:defRPr>
            </a:lvl3pPr>
            <a:lvl4pPr lvl="3" algn="r">
              <a:buNone/>
              <a:defRPr sz="2000">
                <a:solidFill>
                  <a:schemeClr val="dk2"/>
                </a:solidFill>
              </a:defRPr>
            </a:lvl4pPr>
            <a:lvl5pPr lvl="4" algn="r">
              <a:buNone/>
              <a:defRPr sz="2000">
                <a:solidFill>
                  <a:schemeClr val="dk2"/>
                </a:solidFill>
              </a:defRPr>
            </a:lvl5pPr>
            <a:lvl6pPr lvl="5" algn="r">
              <a:buNone/>
              <a:defRPr sz="2000">
                <a:solidFill>
                  <a:schemeClr val="dk2"/>
                </a:solidFill>
              </a:defRPr>
            </a:lvl6pPr>
            <a:lvl7pPr lvl="6" algn="r">
              <a:buNone/>
              <a:defRPr sz="2000">
                <a:solidFill>
                  <a:schemeClr val="dk2"/>
                </a:solidFill>
              </a:defRPr>
            </a:lvl7pPr>
            <a:lvl8pPr lvl="7" algn="r">
              <a:buNone/>
              <a:defRPr sz="2000">
                <a:solidFill>
                  <a:schemeClr val="dk2"/>
                </a:solidFill>
              </a:defRPr>
            </a:lvl8pPr>
            <a:lvl9pPr lvl="8" algn="r">
              <a:buNone/>
              <a:defRPr sz="2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Low Poly Chess Set Introduction</a:t>
            </a:r>
            <a:endParaRPr/>
          </a:p>
        </p:txBody>
      </p:sp>
      <p:grpSp>
        <p:nvGrpSpPr>
          <p:cNvPr id="81" name="Google Shape;81;p19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82" name="Google Shape;82;p19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83" name="Google Shape;83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84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5" name="Google Shape;85;p19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King’s Dimensions</a:t>
            </a:r>
            <a:endParaRPr/>
          </a:p>
        </p:txBody>
      </p:sp>
      <p:sp>
        <p:nvSpPr>
          <p:cNvPr id="151" name="Google Shape;151;p28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King’s height is about 9.5cm.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King’s base size is 40%-50% of the height.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Diameter of the base will be 3.8cm-4.75cm.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The Chess Board Dimensions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9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King’s base is approximately 75% of the square.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Square is 2x the diameter of the pawn’s base.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Square is typically </a:t>
            </a:r>
            <a:r>
              <a:rPr lang="en-GB"/>
              <a:t>5cm</a:t>
            </a:r>
            <a:r>
              <a:rPr lang="en-GB"/>
              <a:t>-6.5cm across.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We can calculate that a pawn’s base is between 2.5cm-3.25cm.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Chosen Dimensions</a:t>
            </a:r>
            <a:endParaRPr/>
          </a:p>
        </p:txBody>
      </p:sp>
      <p:sp>
        <p:nvSpPr>
          <p:cNvPr id="163" name="Google Shape;163;p30"/>
          <p:cNvSpPr/>
          <p:nvPr/>
        </p:nvSpPr>
        <p:spPr>
          <a:xfrm>
            <a:off x="12681020" y="3883624"/>
            <a:ext cx="4492399" cy="4492399"/>
          </a:xfrm>
          <a:prstGeom prst="rect">
            <a:avLst/>
          </a:prstGeom>
          <a:gradFill>
            <a:gsLst>
              <a:gs pos="0">
                <a:srgbClr val="A6AAA8"/>
              </a:gs>
              <a:gs pos="100000">
                <a:srgbClr val="53585F"/>
              </a:gs>
            </a:gsLst>
            <a:lin ang="5400012" scaled="0"/>
          </a:gradFill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4" name="Google Shape;16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08755" y="3811359"/>
            <a:ext cx="4636762" cy="463676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0"/>
          <p:cNvSpPr/>
          <p:nvPr/>
        </p:nvSpPr>
        <p:spPr>
          <a:xfrm>
            <a:off x="12687214" y="6102398"/>
            <a:ext cx="2246320" cy="2246320"/>
          </a:xfrm>
          <a:prstGeom prst="ellipse">
            <a:avLst/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12" scaled="0"/>
          </a:gradFill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Pawn</a:t>
            </a:r>
            <a:endParaRPr sz="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3cm</a:t>
            </a:r>
            <a:endParaRPr sz="600"/>
          </a:p>
        </p:txBody>
      </p:sp>
      <p:pic>
        <p:nvPicPr>
          <p:cNvPr id="166" name="Google Shape;16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36115" y="6051299"/>
            <a:ext cx="2348436" cy="234843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0"/>
          <p:cNvSpPr/>
          <p:nvPr/>
        </p:nvSpPr>
        <p:spPr>
          <a:xfrm>
            <a:off x="14917023" y="6102398"/>
            <a:ext cx="2246320" cy="2246320"/>
          </a:xfrm>
          <a:prstGeom prst="ellipse">
            <a:avLst/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12" scaled="0"/>
          </a:gradFill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Pawn</a:t>
            </a:r>
            <a:endParaRPr sz="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3cm</a:t>
            </a:r>
            <a:endParaRPr sz="600"/>
          </a:p>
        </p:txBody>
      </p:sp>
      <p:pic>
        <p:nvPicPr>
          <p:cNvPr id="168" name="Google Shape;168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65925" y="6051299"/>
            <a:ext cx="2348436" cy="2348436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0"/>
          <p:cNvSpPr/>
          <p:nvPr/>
        </p:nvSpPr>
        <p:spPr>
          <a:xfrm>
            <a:off x="14917023" y="3833449"/>
            <a:ext cx="2246320" cy="2246320"/>
          </a:xfrm>
          <a:prstGeom prst="ellipse">
            <a:avLst/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12" scaled="0"/>
          </a:gradFill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Pawn</a:t>
            </a:r>
            <a:endParaRPr sz="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3cm</a:t>
            </a:r>
            <a:endParaRPr sz="600"/>
          </a:p>
        </p:txBody>
      </p:sp>
      <p:pic>
        <p:nvPicPr>
          <p:cNvPr id="170" name="Google Shape;170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65925" y="3782350"/>
            <a:ext cx="2348436" cy="234843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/>
          <p:nvPr/>
        </p:nvSpPr>
        <p:spPr>
          <a:xfrm>
            <a:off x="12687214" y="3833449"/>
            <a:ext cx="2246320" cy="2246320"/>
          </a:xfrm>
          <a:prstGeom prst="ellipse">
            <a:avLst/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12" scaled="0"/>
          </a:gradFill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Pawn</a:t>
            </a:r>
            <a:endParaRPr sz="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3cm</a:t>
            </a:r>
            <a:endParaRPr sz="600"/>
          </a:p>
        </p:txBody>
      </p:sp>
      <p:pic>
        <p:nvPicPr>
          <p:cNvPr id="172" name="Google Shape;172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36115" y="3782350"/>
            <a:ext cx="2348436" cy="234843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/>
          <p:nvPr/>
        </p:nvSpPr>
        <p:spPr>
          <a:xfrm>
            <a:off x="6901268" y="3883624"/>
            <a:ext cx="4492399" cy="4492399"/>
          </a:xfrm>
          <a:prstGeom prst="rect">
            <a:avLst/>
          </a:prstGeom>
          <a:gradFill>
            <a:gsLst>
              <a:gs pos="0">
                <a:srgbClr val="A6AAA8"/>
              </a:gs>
              <a:gs pos="100000">
                <a:srgbClr val="53585F"/>
              </a:gs>
            </a:gsLst>
            <a:lin ang="5400012" scaled="0"/>
          </a:gradFill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4" name="Google Shape;17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29004" y="3811359"/>
            <a:ext cx="4636762" cy="4636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0"/>
          <p:cNvSpPr/>
          <p:nvPr/>
        </p:nvSpPr>
        <p:spPr>
          <a:xfrm>
            <a:off x="1121516" y="3883624"/>
            <a:ext cx="4492399" cy="4492399"/>
          </a:xfrm>
          <a:prstGeom prst="rect">
            <a:avLst/>
          </a:prstGeom>
          <a:gradFill>
            <a:gsLst>
              <a:gs pos="0">
                <a:srgbClr val="A6AAA8"/>
              </a:gs>
              <a:gs pos="100000">
                <a:srgbClr val="53585F"/>
              </a:gs>
            </a:gsLst>
            <a:lin ang="5400012" scaled="0"/>
          </a:gradFill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6" name="Google Shape;17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251" y="3811359"/>
            <a:ext cx="4636762" cy="4636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/>
          <p:nvPr/>
        </p:nvSpPr>
        <p:spPr>
          <a:xfrm>
            <a:off x="7644948" y="4630399"/>
            <a:ext cx="2998795" cy="2998795"/>
          </a:xfrm>
          <a:prstGeom prst="ellipse">
            <a:avLst/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12" scaled="0"/>
          </a:gradFill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Other Pieces</a:t>
            </a:r>
            <a:endParaRPr sz="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4cm</a:t>
            </a:r>
            <a:endParaRPr sz="600"/>
          </a:p>
        </p:txBody>
      </p:sp>
      <p:pic>
        <p:nvPicPr>
          <p:cNvPr id="178" name="Google Shape;178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93850" y="4579301"/>
            <a:ext cx="3100911" cy="310091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0"/>
          <p:cNvSpPr/>
          <p:nvPr/>
        </p:nvSpPr>
        <p:spPr>
          <a:xfrm>
            <a:off x="1681190" y="4443295"/>
            <a:ext cx="3372981" cy="3372981"/>
          </a:xfrm>
          <a:prstGeom prst="ellipse">
            <a:avLst/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12" scaled="0"/>
          </a:gradFill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King</a:t>
            </a:r>
            <a:endParaRPr sz="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4.5cm</a:t>
            </a:r>
            <a:endParaRPr sz="600"/>
          </a:p>
        </p:txBody>
      </p:sp>
      <p:pic>
        <p:nvPicPr>
          <p:cNvPr id="180" name="Google Shape;180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30090" y="4392196"/>
            <a:ext cx="3475097" cy="3475097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0"/>
          <p:cNvSpPr/>
          <p:nvPr/>
        </p:nvSpPr>
        <p:spPr>
          <a:xfrm>
            <a:off x="1578579" y="2563518"/>
            <a:ext cx="3578100" cy="13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3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King’s Position </a:t>
            </a:r>
            <a:endParaRPr sz="3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3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Size</a:t>
            </a:r>
            <a:endParaRPr sz="3000"/>
          </a:p>
        </p:txBody>
      </p:sp>
      <p:sp>
        <p:nvSpPr>
          <p:cNvPr id="182" name="Google Shape;182;p30"/>
          <p:cNvSpPr/>
          <p:nvPr/>
        </p:nvSpPr>
        <p:spPr>
          <a:xfrm>
            <a:off x="7249186" y="2563518"/>
            <a:ext cx="3796200" cy="13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3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Other’s Position </a:t>
            </a:r>
            <a:endParaRPr sz="3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3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Size</a:t>
            </a:r>
            <a:endParaRPr sz="3000"/>
          </a:p>
        </p:txBody>
      </p:sp>
      <p:sp>
        <p:nvSpPr>
          <p:cNvPr id="183" name="Google Shape;183;p30"/>
          <p:cNvSpPr/>
          <p:nvPr/>
        </p:nvSpPr>
        <p:spPr>
          <a:xfrm>
            <a:off x="13042674" y="2563518"/>
            <a:ext cx="3768900" cy="13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3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Pawn’s Position </a:t>
            </a:r>
            <a:endParaRPr sz="3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3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Size</a:t>
            </a:r>
            <a:endParaRPr sz="3000"/>
          </a:p>
        </p:txBody>
      </p:sp>
      <p:grpSp>
        <p:nvGrpSpPr>
          <p:cNvPr id="184" name="Google Shape;184;p30"/>
          <p:cNvGrpSpPr/>
          <p:nvPr/>
        </p:nvGrpSpPr>
        <p:grpSpPr>
          <a:xfrm>
            <a:off x="999244" y="8830072"/>
            <a:ext cx="4757349" cy="707814"/>
            <a:chOff x="-132" y="0"/>
            <a:chExt cx="5911954" cy="879600"/>
          </a:xfrm>
        </p:grpSpPr>
        <p:cxnSp>
          <p:nvCxnSpPr>
            <p:cNvPr id="185" name="Google Shape;185;p30"/>
            <p:cNvCxnSpPr/>
            <p:nvPr/>
          </p:nvCxnSpPr>
          <p:spPr>
            <a:xfrm rot="10800000">
              <a:off x="-132" y="439738"/>
              <a:ext cx="2059200" cy="0"/>
            </a:xfrm>
            <a:prstGeom prst="straightConnector1">
              <a:avLst/>
            </a:prstGeom>
            <a:noFill/>
            <a:ln cap="flat" cmpd="sng" w="127000">
              <a:solidFill>
                <a:srgbClr val="FFFFFF"/>
              </a:solidFill>
              <a:prstDash val="solid"/>
              <a:miter lim="8000"/>
              <a:headEnd len="sm" w="sm" type="none"/>
              <a:tailEnd len="med" w="med" type="triangle"/>
            </a:ln>
          </p:spPr>
        </p:cxnSp>
        <p:cxnSp>
          <p:nvCxnSpPr>
            <p:cNvPr id="186" name="Google Shape;186;p30"/>
            <p:cNvCxnSpPr/>
            <p:nvPr/>
          </p:nvCxnSpPr>
          <p:spPr>
            <a:xfrm>
              <a:off x="3852622" y="439737"/>
              <a:ext cx="2059200" cy="0"/>
            </a:xfrm>
            <a:prstGeom prst="straightConnector1">
              <a:avLst/>
            </a:prstGeom>
            <a:noFill/>
            <a:ln cap="flat" cmpd="sng" w="127000">
              <a:solidFill>
                <a:srgbClr val="FFFFFF"/>
              </a:solidFill>
              <a:prstDash val="solid"/>
              <a:miter lim="8000"/>
              <a:headEnd len="sm" w="sm" type="none"/>
              <a:tailEnd len="med" w="med" type="triangle"/>
            </a:ln>
          </p:spPr>
        </p:cxnSp>
        <p:sp>
          <p:nvSpPr>
            <p:cNvPr id="187" name="Google Shape;187;p30"/>
            <p:cNvSpPr/>
            <p:nvPr/>
          </p:nvSpPr>
          <p:spPr>
            <a:xfrm>
              <a:off x="2272474" y="0"/>
              <a:ext cx="1341300" cy="87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500" lIns="29500" spcFirstLastPara="1" rIns="29500" wrap="square" tIns="295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rPr b="0" i="0" lang="en-GB" sz="3000" u="none" cap="none" strike="noStrik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6cm</a:t>
              </a:r>
              <a:endParaRPr sz="3000"/>
            </a:p>
          </p:txBody>
        </p:sp>
      </p:grpSp>
      <p:grpSp>
        <p:nvGrpSpPr>
          <p:cNvPr id="188" name="Google Shape;188;p30"/>
          <p:cNvGrpSpPr/>
          <p:nvPr/>
        </p:nvGrpSpPr>
        <p:grpSpPr>
          <a:xfrm>
            <a:off x="6768739" y="8830072"/>
            <a:ext cx="4757349" cy="707814"/>
            <a:chOff x="-132" y="0"/>
            <a:chExt cx="5911954" cy="879600"/>
          </a:xfrm>
        </p:grpSpPr>
        <p:cxnSp>
          <p:nvCxnSpPr>
            <p:cNvPr id="189" name="Google Shape;189;p30"/>
            <p:cNvCxnSpPr/>
            <p:nvPr/>
          </p:nvCxnSpPr>
          <p:spPr>
            <a:xfrm rot="10800000">
              <a:off x="-132" y="439738"/>
              <a:ext cx="2059200" cy="0"/>
            </a:xfrm>
            <a:prstGeom prst="straightConnector1">
              <a:avLst/>
            </a:prstGeom>
            <a:noFill/>
            <a:ln cap="flat" cmpd="sng" w="127000">
              <a:solidFill>
                <a:srgbClr val="FFFFFF"/>
              </a:solidFill>
              <a:prstDash val="solid"/>
              <a:miter lim="8000"/>
              <a:headEnd len="sm" w="sm" type="none"/>
              <a:tailEnd len="med" w="med" type="triangle"/>
            </a:ln>
          </p:spPr>
        </p:cxnSp>
        <p:cxnSp>
          <p:nvCxnSpPr>
            <p:cNvPr id="190" name="Google Shape;190;p30"/>
            <p:cNvCxnSpPr/>
            <p:nvPr/>
          </p:nvCxnSpPr>
          <p:spPr>
            <a:xfrm>
              <a:off x="3852622" y="439737"/>
              <a:ext cx="2059200" cy="0"/>
            </a:xfrm>
            <a:prstGeom prst="straightConnector1">
              <a:avLst/>
            </a:prstGeom>
            <a:noFill/>
            <a:ln cap="flat" cmpd="sng" w="127000">
              <a:solidFill>
                <a:srgbClr val="FFFFFF"/>
              </a:solidFill>
              <a:prstDash val="solid"/>
              <a:miter lim="8000"/>
              <a:headEnd len="sm" w="sm" type="none"/>
              <a:tailEnd len="med" w="med" type="triangle"/>
            </a:ln>
          </p:spPr>
        </p:cxnSp>
        <p:sp>
          <p:nvSpPr>
            <p:cNvPr id="191" name="Google Shape;191;p30"/>
            <p:cNvSpPr/>
            <p:nvPr/>
          </p:nvSpPr>
          <p:spPr>
            <a:xfrm>
              <a:off x="2272474" y="0"/>
              <a:ext cx="1341300" cy="87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500" lIns="29500" spcFirstLastPara="1" rIns="29500" wrap="square" tIns="295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rPr b="0" i="0" lang="en-GB" sz="3000" u="none" cap="none" strike="noStrik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6cm</a:t>
              </a:r>
              <a:endParaRPr sz="3000"/>
            </a:p>
          </p:txBody>
        </p:sp>
      </p:grpSp>
      <p:grpSp>
        <p:nvGrpSpPr>
          <p:cNvPr id="192" name="Google Shape;192;p30"/>
          <p:cNvGrpSpPr/>
          <p:nvPr/>
        </p:nvGrpSpPr>
        <p:grpSpPr>
          <a:xfrm>
            <a:off x="12548491" y="8830072"/>
            <a:ext cx="4757349" cy="707814"/>
            <a:chOff x="-132" y="0"/>
            <a:chExt cx="5911954" cy="879600"/>
          </a:xfrm>
        </p:grpSpPr>
        <p:cxnSp>
          <p:nvCxnSpPr>
            <p:cNvPr id="193" name="Google Shape;193;p30"/>
            <p:cNvCxnSpPr/>
            <p:nvPr/>
          </p:nvCxnSpPr>
          <p:spPr>
            <a:xfrm rot="10800000">
              <a:off x="-132" y="439738"/>
              <a:ext cx="2059200" cy="0"/>
            </a:xfrm>
            <a:prstGeom prst="straightConnector1">
              <a:avLst/>
            </a:prstGeom>
            <a:noFill/>
            <a:ln cap="flat" cmpd="sng" w="127000">
              <a:solidFill>
                <a:srgbClr val="FFFFFF"/>
              </a:solidFill>
              <a:prstDash val="solid"/>
              <a:miter lim="8000"/>
              <a:headEnd len="sm" w="sm" type="none"/>
              <a:tailEnd len="med" w="med" type="triangle"/>
            </a:ln>
          </p:spPr>
        </p:cxnSp>
        <p:cxnSp>
          <p:nvCxnSpPr>
            <p:cNvPr id="194" name="Google Shape;194;p30"/>
            <p:cNvCxnSpPr/>
            <p:nvPr/>
          </p:nvCxnSpPr>
          <p:spPr>
            <a:xfrm>
              <a:off x="3852622" y="439737"/>
              <a:ext cx="2059200" cy="0"/>
            </a:xfrm>
            <a:prstGeom prst="straightConnector1">
              <a:avLst/>
            </a:prstGeom>
            <a:noFill/>
            <a:ln cap="flat" cmpd="sng" w="127000">
              <a:solidFill>
                <a:srgbClr val="FFFFFF"/>
              </a:solidFill>
              <a:prstDash val="solid"/>
              <a:miter lim="8000"/>
              <a:headEnd len="sm" w="sm" type="none"/>
              <a:tailEnd len="med" w="med" type="triangle"/>
            </a:ln>
          </p:spPr>
        </p:cxnSp>
        <p:sp>
          <p:nvSpPr>
            <p:cNvPr id="195" name="Google Shape;195;p30"/>
            <p:cNvSpPr/>
            <p:nvPr/>
          </p:nvSpPr>
          <p:spPr>
            <a:xfrm>
              <a:off x="2272474" y="0"/>
              <a:ext cx="1341300" cy="87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500" lIns="29500" spcFirstLastPara="1" rIns="29500" wrap="square" tIns="295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rPr b="0" i="0" lang="en-GB" sz="3000" u="none" cap="none" strike="noStrik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6cm</a:t>
              </a:r>
              <a:endParaRPr sz="3000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Style?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31"/>
          <p:cNvPicPr preferRelativeResize="0"/>
          <p:nvPr/>
        </p:nvPicPr>
        <p:blipFill rotWithShape="1">
          <a:blip r:embed="rId3">
            <a:alphaModFix/>
          </a:blip>
          <a:srcRect b="0" l="0" r="0" t="189"/>
          <a:stretch/>
        </p:blipFill>
        <p:spPr>
          <a:xfrm>
            <a:off x="1993745" y="2006675"/>
            <a:ext cx="13803900" cy="62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1"/>
          <p:cNvSpPr/>
          <p:nvPr/>
        </p:nvSpPr>
        <p:spPr>
          <a:xfrm>
            <a:off x="2399800" y="8487750"/>
            <a:ext cx="129918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500" lIns="29500" spcFirstLastPara="1" rIns="29500" wrap="square" tIns="295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-GB" sz="3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Author (Frank A. Camaratta, Jr.; The House of Staunton, Inc.)</a:t>
            </a:r>
            <a:endParaRPr sz="3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Mesh Objects Vs Mesh Data</a:t>
            </a:r>
            <a:endParaRPr/>
          </a:p>
        </p:txBody>
      </p:sp>
      <p:grpSp>
        <p:nvGrpSpPr>
          <p:cNvPr id="208" name="Google Shape;208;p32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209" name="Google Shape;209;p32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210" name="Google Shape;210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2" name="Google Shape;212;p32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Start Creating The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Explore Mesh Data and Mesh Objects.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Look for repeating patterns.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Use an array modifier to repeat.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Discuss applying the modifier, pros and cons.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Challenge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4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Create a white material and a black material.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Apply the materials to the board.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Use the 2 array modifiers to create the rest of the board. Apply the modifiers as you go.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Don’t worry about the board not being centred.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Name your mesh object, consider the mesh data.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Recentring Your Objects</a:t>
            </a:r>
            <a:endParaRPr/>
          </a:p>
        </p:txBody>
      </p:sp>
      <p:grpSp>
        <p:nvGrpSpPr>
          <p:cNvPr id="230" name="Google Shape;230;p35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231" name="Google Shape;231;p35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232" name="Google Shape;232;p3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4" name="Google Shape;234;p35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Start Creating The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6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How to centre your model in the view.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Learn how to control an objects origin.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Creating A Standard Asset</a:t>
            </a:r>
            <a:endParaRPr/>
          </a:p>
        </p:txBody>
      </p:sp>
      <p:grpSp>
        <p:nvGrpSpPr>
          <p:cNvPr id="246" name="Google Shape;246;p37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247" name="Google Shape;247;p37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248" name="Google Shape;248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9" name="Google Shape;24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0" name="Google Shape;250;p37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/>
          <p:nvPr>
            <p:ph type="title"/>
          </p:nvPr>
        </p:nvSpPr>
        <p:spPr>
          <a:xfrm>
            <a:off x="8804775" y="534100"/>
            <a:ext cx="8843100" cy="1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7200"/>
              <a:t>Welcome!</a:t>
            </a:r>
            <a:endParaRPr sz="7200"/>
          </a:p>
        </p:txBody>
      </p:sp>
      <p:sp>
        <p:nvSpPr>
          <p:cNvPr id="91" name="Google Shape;91;p20"/>
          <p:cNvSpPr txBox="1"/>
          <p:nvPr>
            <p:ph idx="1" type="body"/>
          </p:nvPr>
        </p:nvSpPr>
        <p:spPr>
          <a:xfrm>
            <a:off x="8804775" y="1788100"/>
            <a:ext cx="8699100" cy="83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33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Helvetica Neue"/>
              <a:buChar char="●"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Welcome to the section.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33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Helvetica Neue"/>
              <a:buChar char="●"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Learn new modelling techniques.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33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Helvetica Neue"/>
              <a:buChar char="●"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Texture our models.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33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Helvetica Neue"/>
              <a:buChar char="●"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Work with a larger project with multiple objects.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33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Helvetica Neue"/>
              <a:buChar char="●"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You will be set up and ready</a:t>
            </a: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 for the rest of the section.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92" name="Google Shape;92;p20"/>
          <p:cNvGrpSpPr/>
          <p:nvPr/>
        </p:nvGrpSpPr>
        <p:grpSpPr>
          <a:xfrm>
            <a:off x="668103" y="1392153"/>
            <a:ext cx="7751668" cy="7502699"/>
            <a:chOff x="9" y="10761610"/>
            <a:chExt cx="3052439" cy="2954400"/>
          </a:xfrm>
        </p:grpSpPr>
        <p:sp>
          <p:nvSpPr>
            <p:cNvPr id="93" name="Google Shape;93;p20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94" name="Google Shape;94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5" name="Google Shape;95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8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Start Creating The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8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Decide on construction method.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Start creating our asset.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Construction method.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Split our models in two.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Make a standard base asset that we can work from for all the other models.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262" name="Google Shape;262;p39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Import the “Staunton Pawn.png”.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Add a cylinder and get it to be the right diameter and height for the base.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Make sure the origin is at the base of the cylinder.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>
                <a:solidFill>
                  <a:schemeClr val="lt1"/>
                </a:solidFill>
              </a:rPr>
              <a:t>Save your file as “</a:t>
            </a:r>
            <a:r>
              <a:rPr lang="en-GB">
                <a:solidFill>
                  <a:schemeClr val="lt1"/>
                </a:solidFill>
              </a:rPr>
              <a:t>Chess Piece Base”.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Using The Bevel Tool</a:t>
            </a:r>
            <a:endParaRPr/>
          </a:p>
        </p:txBody>
      </p:sp>
      <p:grpSp>
        <p:nvGrpSpPr>
          <p:cNvPr id="268" name="Google Shape;268;p40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269" name="Google Shape;269;p40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270" name="Google Shape;270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1" name="Google Shape;271;p4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2" name="Google Shape;272;p40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1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Using The Bevel Tool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1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Box model the chess piece base.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Using the bevel tool to round off our sharp edges.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2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284" name="Google Shape;284;p42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Finish the base.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Using the bevel tool to round off our sharp edges.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Finish off the detail to the base.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Use your artistic licence.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Save your file!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3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Viewport and Camera Clipping</a:t>
            </a:r>
            <a:endParaRPr/>
          </a:p>
        </p:txBody>
      </p:sp>
      <p:grpSp>
        <p:nvGrpSpPr>
          <p:cNvPr id="290" name="Google Shape;290;p43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291" name="Google Shape;291;p43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292" name="Google Shape;292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3" name="Google Shape;293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4" name="Google Shape;294;p43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Viewport and Camera Clipping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44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Learn about clipping distance and how they affect your workflow.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5"/>
          <p:cNvSpPr txBox="1"/>
          <p:nvPr>
            <p:ph type="title"/>
          </p:nvPr>
        </p:nvSpPr>
        <p:spPr>
          <a:xfrm>
            <a:off x="8804775" y="534100"/>
            <a:ext cx="8843100" cy="1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7200"/>
              <a:t>What Is “Low Poly”</a:t>
            </a:r>
            <a:endParaRPr sz="7200"/>
          </a:p>
        </p:txBody>
      </p:sp>
      <p:sp>
        <p:nvSpPr>
          <p:cNvPr id="306" name="Google Shape;306;p45"/>
          <p:cNvSpPr txBox="1"/>
          <p:nvPr>
            <p:ph idx="1" type="body"/>
          </p:nvPr>
        </p:nvSpPr>
        <p:spPr>
          <a:xfrm>
            <a:off x="8804775" y="1788100"/>
            <a:ext cx="8699100" cy="83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33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Helvetica Neue"/>
              <a:buChar char="●"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Welcome to the section.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33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Helvetica Neue"/>
              <a:buChar char="●"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Learn new modelling techniques.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33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Helvetica Neue"/>
              <a:buChar char="●"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Texture our models.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33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Helvetica Neue"/>
              <a:buChar char="●"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Work with a larger project with multiple objects.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33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Helvetica Neue"/>
              <a:buChar char="●"/>
            </a:pPr>
            <a:r>
              <a:rPr lang="en-GB" sz="4800">
                <a:latin typeface="Helvetica Neue"/>
                <a:ea typeface="Helvetica Neue"/>
                <a:cs typeface="Helvetica Neue"/>
                <a:sym typeface="Helvetica Neue"/>
              </a:rPr>
              <a:t>You will be set up and ready for the rest of the section.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07" name="Google Shape;307;p45"/>
          <p:cNvGrpSpPr/>
          <p:nvPr/>
        </p:nvGrpSpPr>
        <p:grpSpPr>
          <a:xfrm>
            <a:off x="668103" y="1392153"/>
            <a:ext cx="7751668" cy="7502699"/>
            <a:chOff x="9" y="10761610"/>
            <a:chExt cx="3052439" cy="2954400"/>
          </a:xfrm>
        </p:grpSpPr>
        <p:sp>
          <p:nvSpPr>
            <p:cNvPr id="308" name="Google Shape;308;p45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309" name="Google Shape;309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0" name="Google Shape;310;p4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Dissolving Geometry</a:t>
            </a:r>
            <a:endParaRPr/>
          </a:p>
        </p:txBody>
      </p:sp>
      <p:grpSp>
        <p:nvGrpSpPr>
          <p:cNvPr id="316" name="Google Shape;316;p46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317" name="Google Shape;317;p46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318" name="Google Shape;318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9" name="Google Shape;319;p4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0" name="Google Shape;320;p46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7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Dissolving Geometry</a:t>
            </a:r>
            <a:endParaRPr/>
          </a:p>
        </p:txBody>
      </p:sp>
      <p:sp>
        <p:nvSpPr>
          <p:cNvPr id="326" name="Google Shape;326;p47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How to start taking geometry away from a model.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Simplifying the model as much as possible.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As much </a:t>
            </a:r>
            <a:r>
              <a:rPr lang="en-GB"/>
              <a:t>geometry</a:t>
            </a:r>
            <a:r>
              <a:rPr lang="en-GB"/>
              <a:t> as necessary, no more.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Managing A Larger Project</a:t>
            </a:r>
            <a:endParaRPr/>
          </a:p>
        </p:txBody>
      </p:sp>
      <p:grpSp>
        <p:nvGrpSpPr>
          <p:cNvPr id="101" name="Google Shape;101;p21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102" name="Google Shape;102;p21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103" name="Google Shape;103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5" name="Google Shape;105;p21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8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332" name="Google Shape;332;p48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Remove all unnecessary edge loops from the base.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Fix up any geometry if necessary.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9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Edge Rings</a:t>
            </a:r>
            <a:endParaRPr/>
          </a:p>
        </p:txBody>
      </p:sp>
      <p:grpSp>
        <p:nvGrpSpPr>
          <p:cNvPr id="338" name="Google Shape;338;p49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339" name="Google Shape;339;p49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340" name="Google Shape;340;p4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1" name="Google Shape;341;p4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2" name="Google Shape;342;p49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0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Edge Rings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50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Learn about edge rings.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How they help you manage your geometry.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Definition: A series of edges which are not directly connected, but share faces.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1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354" name="Google Shape;354;p51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Create a base with 8 segments.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2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Alternatives To Bevelling</a:t>
            </a:r>
            <a:endParaRPr/>
          </a:p>
        </p:txBody>
      </p:sp>
      <p:grpSp>
        <p:nvGrpSpPr>
          <p:cNvPr id="360" name="Google Shape;360;p52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361" name="Google Shape;361;p52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362" name="Google Shape;362;p5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3" name="Google Shape;363;p5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4" name="Google Shape;364;p52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3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Alternatives To Bevelling</a:t>
            </a:r>
            <a:endParaRPr/>
          </a:p>
        </p:txBody>
      </p:sp>
      <p:sp>
        <p:nvSpPr>
          <p:cNvPr id="370" name="Google Shape;370;p53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Import the “Staunton Pawn.png”.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Add a cylinder and get it to be the right diameter and height for the base.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Make sure the origin is at the base of the cylinder.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>
                <a:solidFill>
                  <a:schemeClr val="lt1"/>
                </a:solidFill>
              </a:rPr>
              <a:t>Save your file as “Chess Piece Base”.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4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Appending And Duplication</a:t>
            </a:r>
            <a:endParaRPr/>
          </a:p>
        </p:txBody>
      </p:sp>
      <p:grpSp>
        <p:nvGrpSpPr>
          <p:cNvPr id="376" name="Google Shape;376;p54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377" name="Google Shape;377;p54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378" name="Google Shape;378;p5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9" name="Google Shape;379;p5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0" name="Google Shape;380;p54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5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Appending Vs Duplication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55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We have two main options. 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Separate files or everything in one Blend file.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Where are materials stored, Final file?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6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392" name="Google Shape;392;p56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Consider how you are going to make your project.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Individual Blend Files?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All in one file?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Where will you store multi-user materials?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Whether it is a new file or within the same Blender file create your pawn piece.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Let me know why do decided to do it that way!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7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Bridging Edge Loops</a:t>
            </a:r>
            <a:endParaRPr/>
          </a:p>
        </p:txBody>
      </p:sp>
      <p:grpSp>
        <p:nvGrpSpPr>
          <p:cNvPr id="398" name="Google Shape;398;p57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399" name="Google Shape;399;p57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400" name="Google Shape;400;p5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1" name="Google Shape;401;p5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02" name="Google Shape;402;p57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Larger Projects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Understand that a larger project requires some forward thinking.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You will need to create a folder structure.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Be prepared to change as the project becomes clearer.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8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408" name="Google Shape;408;p58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Finish off the pawn.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Make sure the model is a contiguous mesh.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No intersecting geometry.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9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Using Common Features</a:t>
            </a:r>
            <a:endParaRPr/>
          </a:p>
        </p:txBody>
      </p:sp>
      <p:grpSp>
        <p:nvGrpSpPr>
          <p:cNvPr id="414" name="Google Shape;414;p59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415" name="Google Shape;415;p59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416" name="Google Shape;416;p5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7" name="Google Shape;417;p5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8" name="Google Shape;418;p59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0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Using Common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60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What would be a common feature?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Speed up workflow.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Start making another piece.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1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430" name="Google Shape;430;p61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Import the Bishop reference image.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Make sure you are working in a new Blend file and adjust our pawn to fit the bishop.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Don’t attempt the notch in the hat just yet, we will do that in a bit!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Make </a:t>
            </a:r>
            <a:r>
              <a:rPr lang="en-GB"/>
              <a:t>sure</a:t>
            </a:r>
            <a:r>
              <a:rPr lang="en-GB"/>
              <a:t> you have named everything </a:t>
            </a:r>
            <a:r>
              <a:rPr lang="en-GB"/>
              <a:t>appropriately</a:t>
            </a:r>
            <a:r>
              <a:rPr lang="en-GB"/>
              <a:t>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2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 3D Cursor And Origins</a:t>
            </a:r>
            <a:endParaRPr/>
          </a:p>
        </p:txBody>
      </p:sp>
      <p:grpSp>
        <p:nvGrpSpPr>
          <p:cNvPr id="436" name="Google Shape;436;p62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437" name="Google Shape;437;p62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438" name="Google Shape;438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9" name="Google Shape;439;p6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0" name="Google Shape;440;p62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3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3D Cursor And Origins</a:t>
            </a:r>
            <a:endParaRPr/>
          </a:p>
        </p:txBody>
      </p:sp>
      <p:sp>
        <p:nvSpPr>
          <p:cNvPr id="446" name="Google Shape;446;p63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Use the 3D Cursor and Origin to accurately control our piece.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4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452" name="Google Shape;452;p64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Check your pawn, bishop and base piece all have their origins at the centre </a:t>
            </a:r>
            <a:r>
              <a:rPr lang="en-GB"/>
              <a:t>bottom</a:t>
            </a:r>
            <a:r>
              <a:rPr lang="en-GB"/>
              <a:t> of the piece.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5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Boolean Modifier</a:t>
            </a:r>
            <a:endParaRPr/>
          </a:p>
        </p:txBody>
      </p:sp>
      <p:grpSp>
        <p:nvGrpSpPr>
          <p:cNvPr id="458" name="Google Shape;458;p65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459" name="Google Shape;459;p65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460" name="Google Shape;460;p6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1" name="Google Shape;461;p6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2" name="Google Shape;462;p65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6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Boolean Modifier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66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Experiment with a Boolean modifier.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Understand how to apply it to our model.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Can been used constructively and destructively.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It can work in edit mode.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Real time and live!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7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474" name="Google Shape;474;p67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Create the notch in the top of your bishop.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At the moment do </a:t>
            </a:r>
            <a:r>
              <a:rPr b="1" i="1" lang="en-GB"/>
              <a:t>not </a:t>
            </a:r>
            <a:r>
              <a:rPr lang="en-GB"/>
              <a:t>apply the </a:t>
            </a:r>
            <a:r>
              <a:rPr lang="en-GB"/>
              <a:t>modifier.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What do we need to do?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Models: </a:t>
            </a:r>
            <a:endParaRPr/>
          </a:p>
          <a:p>
            <a:pPr indent="-533400" lvl="1" marL="914400" rtl="0" algn="l">
              <a:spcBef>
                <a:spcPts val="0"/>
              </a:spcBef>
              <a:spcAft>
                <a:spcPts val="0"/>
              </a:spcAft>
              <a:buSzPts val="4800"/>
              <a:buChar char="○"/>
            </a:pPr>
            <a:r>
              <a:rPr lang="en-GB"/>
              <a:t>Pawns, Rook, Knight, Bishop, King and Queen.</a:t>
            </a:r>
            <a:endParaRPr/>
          </a:p>
          <a:p>
            <a:pPr indent="-533400" lvl="1" marL="914400" rtl="0" algn="l">
              <a:spcBef>
                <a:spcPts val="0"/>
              </a:spcBef>
              <a:spcAft>
                <a:spcPts val="0"/>
              </a:spcAft>
              <a:buSzPts val="4800"/>
              <a:buChar char="○"/>
            </a:pPr>
            <a:r>
              <a:rPr lang="en-GB"/>
              <a:t>Board.</a:t>
            </a:r>
            <a:endParaRPr/>
          </a:p>
          <a:p>
            <a:pPr indent="-533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○"/>
            </a:pPr>
            <a:r>
              <a:rPr lang="en-GB"/>
              <a:t>An environment?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Textures:</a:t>
            </a:r>
            <a:endParaRPr/>
          </a:p>
          <a:p>
            <a:pPr indent="-533400" lvl="1" marL="914400" rtl="0" algn="l">
              <a:spcBef>
                <a:spcPts val="0"/>
              </a:spcBef>
              <a:spcAft>
                <a:spcPts val="0"/>
              </a:spcAft>
              <a:buSzPts val="4800"/>
              <a:buChar char="○"/>
            </a:pPr>
            <a:r>
              <a:rPr lang="en-GB"/>
              <a:t>Board, pieces, environment.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8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Parents And Children</a:t>
            </a:r>
            <a:endParaRPr/>
          </a:p>
        </p:txBody>
      </p:sp>
      <p:grpSp>
        <p:nvGrpSpPr>
          <p:cNvPr id="480" name="Google Shape;480;p68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481" name="Google Shape;481;p68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482" name="Google Shape;482;p6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3" name="Google Shape;483;p6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84" name="Google Shape;484;p68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9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Parents And Children</a:t>
            </a:r>
            <a:endParaRPr/>
          </a:p>
        </p:txBody>
      </p:sp>
      <p:sp>
        <p:nvSpPr>
          <p:cNvPr id="490" name="Google Shape;490;p69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See how parents can group together objects, their children.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Create a hierarchy which is easy to navigate.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We'll be using this to logically group our pieces.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Parent &gt; Child &gt; Grandchild &gt; Great Grandchild!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70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496" name="Google Shape;496;p70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Append the pawn into the chess scene.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Setup the correct parenting </a:t>
            </a:r>
            <a:r>
              <a:rPr lang="en-GB"/>
              <a:t>hierarchy.</a:t>
            </a:r>
            <a:r>
              <a:rPr lang="en-GB"/>
              <a:t> 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Link duplicate the rest of the pawns and the other bishop.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Test and make sure when you move the board piece the others follow as well.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1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Introduction To Empties</a:t>
            </a:r>
            <a:endParaRPr/>
          </a:p>
        </p:txBody>
      </p:sp>
      <p:grpSp>
        <p:nvGrpSpPr>
          <p:cNvPr id="502" name="Google Shape;502;p71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503" name="Google Shape;503;p71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504" name="Google Shape;504;p7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5" name="Google Shape;505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06" name="Google Shape;506;p71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72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Empties</a:t>
            </a:r>
            <a:endParaRPr/>
          </a:p>
        </p:txBody>
      </p:sp>
      <p:sp>
        <p:nvSpPr>
          <p:cNvPr id="512" name="Google Shape;512;p72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Introducing the concept of an empty.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An empty is a null object, and has no geometry.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They can be used as a handle to control objects.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Used as a parent object for a group of objects.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Many other uses.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73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518" name="Google Shape;518;p73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Setup an empty for the white and black pieces.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Add another empty for the pawns.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Add black pieces into our scene, and material.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Parent the pieces to the </a:t>
            </a:r>
            <a:r>
              <a:rPr lang="en-GB"/>
              <a:t>appropriate</a:t>
            </a:r>
            <a:r>
              <a:rPr lang="en-GB"/>
              <a:t> empty.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Use collections for grouping as well.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Check reference material that your board is the right way around!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4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524" name="Google Shape;524;p74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Append the chess board into a new Blend file.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Append your pawn into a new scene.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75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QT: Better Viewport Control</a:t>
            </a:r>
            <a:endParaRPr/>
          </a:p>
        </p:txBody>
      </p:sp>
      <p:grpSp>
        <p:nvGrpSpPr>
          <p:cNvPr id="530" name="Google Shape;530;p75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531" name="Google Shape;531;p75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532" name="Google Shape;532;p7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3" name="Google Shape;533;p7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34" name="Google Shape;534;p75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76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Better Viewport Control</a:t>
            </a:r>
            <a:endParaRPr/>
          </a:p>
        </p:txBody>
      </p:sp>
      <p:sp>
        <p:nvSpPr>
          <p:cNvPr id="540" name="Google Shape;540;p76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Great for working around more complex scenes.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We're changing the user preferences.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Demonstrate both zoom to mouse and rotate around selection.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Other view options available.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View Options.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77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Lighting - Lamp Types</a:t>
            </a:r>
            <a:endParaRPr/>
          </a:p>
        </p:txBody>
      </p:sp>
      <p:grpSp>
        <p:nvGrpSpPr>
          <p:cNvPr id="546" name="Google Shape;546;p77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547" name="Google Shape;547;p77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548" name="Google Shape;548;p7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9" name="Google Shape;549;p7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0" name="Google Shape;550;p77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Challenge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Go and make a folder ready to store all your chess set in.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Consider a </a:t>
            </a:r>
            <a:r>
              <a:rPr lang="en-GB"/>
              <a:t>hierarchy</a:t>
            </a:r>
            <a:r>
              <a:rPr lang="en-GB"/>
              <a:t> that makes sense to you.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My way is not THE way of doing it.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78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Lighting - Lamp Types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78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4 Lamp types all similar in Cycles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Point - Omnidirectional, Sun - Directional and Parallel, Spot - Cone - similar to omni in result and Area - Like a window, directional similar to point.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Adjusting lamps properties and seeing its </a:t>
            </a:r>
            <a:r>
              <a:rPr lang="en-GB"/>
              <a:t>effect</a:t>
            </a:r>
            <a:r>
              <a:rPr lang="en-GB"/>
              <a:t>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We will switch to rendered mode in the viewport shading options to see this effect.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79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562" name="Google Shape;562;p79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Setup some lights in your scene.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You’ll </a:t>
            </a:r>
            <a:r>
              <a:rPr lang="en-GB"/>
              <a:t>likely</a:t>
            </a:r>
            <a:r>
              <a:rPr lang="en-GB"/>
              <a:t> need to look at your light’s shadow settings.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Share your lighting setup!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80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Controlling Materials - Roughness</a:t>
            </a:r>
            <a:endParaRPr/>
          </a:p>
        </p:txBody>
      </p:sp>
      <p:grpSp>
        <p:nvGrpSpPr>
          <p:cNvPr id="568" name="Google Shape;568;p80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569" name="Google Shape;569;p80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570" name="Google Shape;570;p8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1" name="Google Shape;571;p8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72" name="Google Shape;572;p80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81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Materials </a:t>
            </a:r>
            <a:r>
              <a:rPr lang="en-GB"/>
              <a:t>- Roughness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81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Works in Eevee and Cycles.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0% </a:t>
            </a:r>
            <a:r>
              <a:rPr lang="en-GB"/>
              <a:t>roughness</a:t>
            </a:r>
            <a:r>
              <a:rPr lang="en-GB"/>
              <a:t> is a mirrored surface.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100% is a diffuse surface. 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Eevee - you have to turn on reflections!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2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584" name="Google Shape;584;p82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Change the black square material’s properties so that they will reflect the pieces within them.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Feel free to </a:t>
            </a:r>
            <a:r>
              <a:rPr lang="en-GB"/>
              <a:t>experiment</a:t>
            </a:r>
            <a:r>
              <a:rPr lang="en-GB"/>
              <a:t> with the pieces as well.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83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Hiding Un-needed Objects</a:t>
            </a:r>
            <a:endParaRPr/>
          </a:p>
        </p:txBody>
      </p:sp>
      <p:grpSp>
        <p:nvGrpSpPr>
          <p:cNvPr id="590" name="Google Shape;590;p83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591" name="Google Shape;591;p83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592" name="Google Shape;592;p8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3" name="Google Shape;593;p8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4" name="Google Shape;594;p83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84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Hiding Un-needed Objects</a:t>
            </a:r>
            <a:endParaRPr/>
          </a:p>
        </p:txBody>
      </p:sp>
      <p:sp>
        <p:nvSpPr>
          <p:cNvPr id="600" name="Google Shape;600;p84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Discover it is useful when working on larger and more complex assemblies or scenes.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Control whether you are hiding groups of objects as well as individuals.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Hide construction elements from your scene, from both view and rendering.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85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Your First Texture</a:t>
            </a:r>
            <a:endParaRPr/>
          </a:p>
        </p:txBody>
      </p:sp>
      <p:grpSp>
        <p:nvGrpSpPr>
          <p:cNvPr id="606" name="Google Shape;606;p85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607" name="Google Shape;607;p85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608" name="Google Shape;608;p8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9" name="Google Shape;609;p8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10" name="Google Shape;610;p85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86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Your First Texture</a:t>
            </a:r>
            <a:endParaRPr/>
          </a:p>
        </p:txBody>
      </p:sp>
      <p:sp>
        <p:nvSpPr>
          <p:cNvPr id="616" name="Google Shape;616;p86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Show you how to add a texture to your material.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Reinforce the diffuse and specular settings.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Model the board surround.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Apply a texture to the board surround.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87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622" name="Google Shape;622;p87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Make a surround for your chess board.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Pick a texture from the provided wood pack.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Apply the texture to the board.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Planning Our Project</a:t>
            </a:r>
            <a:endParaRPr/>
          </a:p>
        </p:txBody>
      </p:sp>
      <p:grpSp>
        <p:nvGrpSpPr>
          <p:cNvPr id="129" name="Google Shape;129;p25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130" name="Google Shape;130;p25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131" name="Google Shape;131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25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88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Introduction To The Mapping Node </a:t>
            </a:r>
            <a:endParaRPr/>
          </a:p>
        </p:txBody>
      </p:sp>
      <p:grpSp>
        <p:nvGrpSpPr>
          <p:cNvPr id="628" name="Google Shape;628;p88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629" name="Google Shape;629;p88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630" name="Google Shape;630;p8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1" name="Google Shape;631;p8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32" name="Google Shape;632;p88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89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638" name="Google Shape;638;p89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Experiment with the mapping node.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Adjust the scaling of the texture.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Try different rotations.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Try using object and generated and see which one you like the best / suits your board.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90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Managing Your Chess Scene Assets</a:t>
            </a:r>
            <a:endParaRPr/>
          </a:p>
        </p:txBody>
      </p:sp>
      <p:grpSp>
        <p:nvGrpSpPr>
          <p:cNvPr id="644" name="Google Shape;644;p90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645" name="Google Shape;645;p90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646" name="Google Shape;646;p9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7" name="Google Shape;647;p9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8" name="Google Shape;648;p90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91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Managing Chess Scene Assets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91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Decide how we can manage our materials.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Creating materials in one blend file.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Each project will have a different way of handling materials depending on its size and scope.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92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Materials In Our 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92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32 Pieces: Black &amp; White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Board: Black &amp; White &amp; Wooden Surround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5 Materials in the project.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We’re going to assign materials in a Chess Scene Blend file.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93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Generated Textures</a:t>
            </a:r>
            <a:endParaRPr/>
          </a:p>
        </p:txBody>
      </p:sp>
      <p:grpSp>
        <p:nvGrpSpPr>
          <p:cNvPr id="666" name="Google Shape;666;p93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667" name="Google Shape;667;p93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668" name="Google Shape;668;p9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9" name="Google Shape;669;p9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70" name="Google Shape;670;p93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94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676" name="Google Shape;676;p94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Use a generated texture for the </a:t>
            </a:r>
            <a:r>
              <a:rPr lang="en-GB"/>
              <a:t>black</a:t>
            </a:r>
            <a:r>
              <a:rPr lang="en-GB"/>
              <a:t> squares on the board.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95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Topology - Tris, Quads, nGons</a:t>
            </a:r>
            <a:endParaRPr/>
          </a:p>
        </p:txBody>
      </p:sp>
      <p:grpSp>
        <p:nvGrpSpPr>
          <p:cNvPr id="682" name="Google Shape;682;p95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683" name="Google Shape;683;p95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684" name="Google Shape;684;p9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5" name="Google Shape;685;p9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86" name="Google Shape;686;p95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96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692" name="Google Shape;692;p96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Create your queen.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Suggest starting from a similar base - maybe the bishop?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Try and get good topology when it comes to the crown.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97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The Mirror Modifier</a:t>
            </a:r>
            <a:endParaRPr/>
          </a:p>
        </p:txBody>
      </p:sp>
      <p:grpSp>
        <p:nvGrpSpPr>
          <p:cNvPr id="698" name="Google Shape;698;p97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699" name="Google Shape;699;p97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700" name="Google Shape;700;p9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1" name="Google Shape;701;p9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2" name="Google Shape;702;p97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Chess Set </a:t>
            </a:r>
            <a:r>
              <a:rPr lang="en-GB"/>
              <a:t>Specification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Check out the design specs of a chess board.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Design our chess board using that info.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Decide on a working scale.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Ready to go!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98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708" name="Google Shape;708;p98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Start with the chess piece base we made.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Load in your knight reference material.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Divide the base in two.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And add a mirror </a:t>
            </a:r>
            <a:r>
              <a:rPr lang="en-GB"/>
              <a:t>modifier, using a mirror object.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The base should now look like it did originally.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Construct the </a:t>
            </a:r>
            <a:r>
              <a:rPr lang="en-GB"/>
              <a:t>rest</a:t>
            </a:r>
            <a:r>
              <a:rPr lang="en-GB"/>
              <a:t> of your knight.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Share your knight!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99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Rook Challenge</a:t>
            </a:r>
            <a:endParaRPr/>
          </a:p>
        </p:txBody>
      </p:sp>
      <p:grpSp>
        <p:nvGrpSpPr>
          <p:cNvPr id="714" name="Google Shape;714;p99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715" name="Google Shape;715;p99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716" name="Google Shape;716;p9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7" name="Google Shape;717;p9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18" name="Google Shape;718;p99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00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724" name="Google Shape;724;p100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Wow after the knight this should be straight forward.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Use the mirror modifier again if you wish to.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Make your rook!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101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King Challenge</a:t>
            </a:r>
            <a:endParaRPr/>
          </a:p>
        </p:txBody>
      </p:sp>
      <p:grpSp>
        <p:nvGrpSpPr>
          <p:cNvPr id="730" name="Google Shape;730;p101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731" name="Google Shape;731;p101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732" name="Google Shape;732;p10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3" name="Google Shape;733;p10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34" name="Google Shape;734;p101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102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740" name="Google Shape;740;p102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Time to make the last piece.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Suggest starting from the queen or bishop as a good starting point.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Look at your specification, is your king bigger on the base?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03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Multiple Cameras</a:t>
            </a:r>
            <a:endParaRPr/>
          </a:p>
        </p:txBody>
      </p:sp>
      <p:grpSp>
        <p:nvGrpSpPr>
          <p:cNvPr id="746" name="Google Shape;746;p103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747" name="Google Shape;747;p103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748" name="Google Shape;748;p10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9" name="Google Shape;749;p10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50" name="Google Shape;750;p103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04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756" name="Google Shape;756;p104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Setup 3 cameras in your chess scene.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Render out to multiple slots on the render view.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Share your views.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05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Camera Properties</a:t>
            </a:r>
            <a:endParaRPr/>
          </a:p>
        </p:txBody>
      </p:sp>
      <p:grpSp>
        <p:nvGrpSpPr>
          <p:cNvPr id="762" name="Google Shape;762;p105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763" name="Google Shape;763;p105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764" name="Google Shape;764;p10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5" name="Google Shape;765;p10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66" name="Google Shape;766;p105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06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Depth Of Field</a:t>
            </a:r>
            <a:endParaRPr/>
          </a:p>
        </p:txBody>
      </p:sp>
      <p:grpSp>
        <p:nvGrpSpPr>
          <p:cNvPr id="772" name="Google Shape;772;p106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773" name="Google Shape;773;p106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774" name="Google Shape;774;p10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5" name="Google Shape;775;p10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76" name="Google Shape;776;p106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07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782" name="Google Shape;782;p107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Setup depth of field with your nearest camera.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Render and share!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Challenge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Go off and research chess sets.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Look particularly for piece dimensions and size.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Think about the set as a whole.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08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Grouping for Export / Collections</a:t>
            </a:r>
            <a:endParaRPr/>
          </a:p>
        </p:txBody>
      </p:sp>
      <p:grpSp>
        <p:nvGrpSpPr>
          <p:cNvPr id="788" name="Google Shape;788;p108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789" name="Google Shape;789;p108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790" name="Google Shape;790;p10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1" name="Google Shape;791;p10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92" name="Google Shape;792;p108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09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Creating An Assets Portfolio Scene</a:t>
            </a:r>
            <a:endParaRPr/>
          </a:p>
        </p:txBody>
      </p:sp>
      <p:grpSp>
        <p:nvGrpSpPr>
          <p:cNvPr id="798" name="Google Shape;798;p109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799" name="Google Shape;799;p109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800" name="Google Shape;800;p10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1" name="Google Shape;801;p10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02" name="Google Shape;802;p109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10"/>
          <p:cNvSpPr txBox="1"/>
          <p:nvPr>
            <p:ph type="title"/>
          </p:nvPr>
        </p:nvSpPr>
        <p:spPr>
          <a:xfrm>
            <a:off x="860048" y="534100"/>
            <a:ext cx="14937600" cy="125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808" name="Google Shape;808;p110"/>
          <p:cNvSpPr txBox="1"/>
          <p:nvPr>
            <p:ph idx="1" type="body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Create a new scene.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Setup one of every piece in a showcase.</a:t>
            </a:r>
            <a:endParaRPr/>
          </a:p>
          <a:p>
            <a:pPr indent="-571500" lvl="0" marL="457200" rtl="0" algn="l">
              <a:spcBef>
                <a:spcPts val="0"/>
              </a:spcBef>
              <a:spcAft>
                <a:spcPts val="0"/>
              </a:spcAft>
              <a:buSzPts val="5400"/>
              <a:buChar char="●"/>
            </a:pPr>
            <a:r>
              <a:rPr lang="en-GB"/>
              <a:t>Be creative.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11"/>
          <p:cNvSpPr txBox="1"/>
          <p:nvPr>
            <p:ph type="title"/>
          </p:nvPr>
        </p:nvSpPr>
        <p:spPr>
          <a:xfrm>
            <a:off x="462550" y="3825050"/>
            <a:ext cx="17077200" cy="1239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Chess Set Wrap Up</a:t>
            </a:r>
            <a:endParaRPr/>
          </a:p>
        </p:txBody>
      </p:sp>
      <p:grpSp>
        <p:nvGrpSpPr>
          <p:cNvPr id="814" name="Google Shape;814;p111"/>
          <p:cNvGrpSpPr/>
          <p:nvPr/>
        </p:nvGrpSpPr>
        <p:grpSpPr>
          <a:xfrm>
            <a:off x="39767" y="7376541"/>
            <a:ext cx="2967276" cy="2871972"/>
            <a:chOff x="9" y="10761610"/>
            <a:chExt cx="3052439" cy="2954400"/>
          </a:xfrm>
        </p:grpSpPr>
        <p:sp>
          <p:nvSpPr>
            <p:cNvPr id="815" name="Google Shape;815;p111"/>
            <p:cNvSpPr/>
            <p:nvPr/>
          </p:nvSpPr>
          <p:spPr>
            <a:xfrm>
              <a:off x="9" y="10761610"/>
              <a:ext cx="3052200" cy="2954400"/>
            </a:xfrm>
            <a:prstGeom prst="rect">
              <a:avLst/>
            </a:prstGeom>
            <a:solidFill>
              <a:srgbClr val="FFFFFF">
                <a:alpha val="73330"/>
              </a:srgbClr>
            </a:solidFill>
            <a:ln>
              <a:noFill/>
            </a:ln>
          </p:spPr>
          <p:txBody>
            <a:bodyPr anchorCtr="0" anchor="ctr" bIns="274275" lIns="274275" spcFirstLastPara="1" rIns="274275" wrap="square" tIns="27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200"/>
            </a:p>
          </p:txBody>
        </p:sp>
        <p:pic>
          <p:nvPicPr>
            <p:cNvPr id="816" name="Google Shape;816;p1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23249" y="11035801"/>
              <a:ext cx="2405974" cy="2405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7" name="Google Shape;817;p1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03113" y="12966663"/>
              <a:ext cx="749335" cy="749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8" name="Google Shape;818;p111"/>
          <p:cNvSpPr txBox="1"/>
          <p:nvPr/>
        </p:nvSpPr>
        <p:spPr>
          <a:xfrm>
            <a:off x="15562950" y="281950"/>
            <a:ext cx="23913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B7B7B7"/>
                </a:solidFill>
              </a:rPr>
              <a:t>Blender 2.8</a:t>
            </a:r>
            <a:endParaRPr sz="2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